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E1F"/>
    <a:srgbClr val="6A8123"/>
    <a:srgbClr val="649EB9"/>
    <a:srgbClr val="F97B3A"/>
    <a:srgbClr val="A2673A"/>
    <a:srgbClr val="D1D1D1"/>
    <a:srgbClr val="917C6B"/>
    <a:srgbClr val="C9C0BB"/>
    <a:srgbClr val="BCB5AB"/>
    <a:srgbClr val="716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761B-75C6-436E-BCA5-EB33DB01D258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C043-DCDF-450A-99A1-3E109D98B6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043-DCDF-450A-99A1-3E109D98B61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5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043-DCDF-450A-99A1-3E109D98B61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63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200" y="6356350"/>
            <a:ext cx="419100" cy="365125"/>
          </a:xfrm>
        </p:spPr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38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0C1C8-5B35-43A3-A47B-5B2E51F27CEC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6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1EA42-F218-4E5B-A4C5-E0641BEDFE21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8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57F56-E1E9-4B92-82C9-63FCF4C1D205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FF18C-4AC6-4ABF-9D34-90882EE77121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8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449F77-FE4E-4E6D-A50A-F91ECD498519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2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F962F-9736-43A5-89A7-F5ED077EEA89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22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6AB88-5070-4522-ADE2-63B38EFDE78E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8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68600-B838-4F07-A96B-03D36BE2ED4B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3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3F3562-C5D6-4A3F-818C-D172190CA98E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3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66976-C829-4E83-90A0-FBCD171C8360}" type="datetime1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4775" y="637540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8EAB-6E5E-430B-9711-7282986D1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8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avantama.com/quantum-dot-tv/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t.ntu.edu.tw/epaper/tv/tv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bang.com/posts/88004-why-did-the-crt-screen-which-was-eliminated-20-years-ago" TargetMode="External"/><Relationship Id="rId13" Type="http://schemas.openxmlformats.org/officeDocument/2006/relationships/hyperlink" Target="https://chem.libretexts.org/Bookshelves/Physical_and_Theoretical_Chemistry_Textbook_Maps/Quantum_Tutorials_(Rioux)/01:_Quantum_Fundamentals/1.21:_Quantum_Principles_Illuminated_with_Polarized_Light" TargetMode="External"/><Relationship Id="rId3" Type="http://schemas.openxmlformats.org/officeDocument/2006/relationships/hyperlink" Target="https://zh.wikipedia.org/zh-tw/%E9%99%B0%E6%A5%B5%E5%B0%84%E7%B7%9A" TargetMode="External"/><Relationship Id="rId7" Type="http://schemas.openxmlformats.org/officeDocument/2006/relationships/hyperlink" Target="https://www.stockfeel.com.tw/%e9%99%b0%e6%a5%b5%e5%b0%84%e7%b7%9a%e7%ae%a1%e9%a1%af%e7%a4%ba%e5%99%a8%ef%bc%88crt%ef%bc%89%e7%9a%84%e6%a7%8b%e9%80%a0%e8%88%87%e5%8e%9f%e7%90%86/?utm_source=graph_search" TargetMode="External"/><Relationship Id="rId12" Type="http://schemas.openxmlformats.org/officeDocument/2006/relationships/hyperlink" Target="https://encyclopedia.pub/entry/29492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s://3csilo.com/oled-vs-qle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nsci.asia/archives/329390" TargetMode="External"/><Relationship Id="rId11" Type="http://schemas.openxmlformats.org/officeDocument/2006/relationships/hyperlink" Target="https://en.wikipedia.org/wiki/Spontaneous_emission" TargetMode="External"/><Relationship Id="rId5" Type="http://schemas.openxmlformats.org/officeDocument/2006/relationships/hyperlink" Target="https://zh.wikipedia.org/zh-tw/%E9%99%B0%E6%A5%B5%E5%B0%84%E7%B7%9A%E7%99%BC%E5%85%89" TargetMode="External"/><Relationship Id="rId15" Type="http://schemas.openxmlformats.org/officeDocument/2006/relationships/hyperlink" Target="https://avantama.com/quantum-dot-tv/" TargetMode="External"/><Relationship Id="rId10" Type="http://schemas.openxmlformats.org/officeDocument/2006/relationships/hyperlink" Target="https://en.wikipedia.org/wiki/Plasma_(physics)" TargetMode="External"/><Relationship Id="rId4" Type="http://schemas.openxmlformats.org/officeDocument/2006/relationships/hyperlink" Target="https://zh.wikipedia.org/zh-tw/%E9%98%B4%E6%9E%81%E5%B0%84%E7%BA%BF%E7%AE%A1" TargetMode="External"/><Relationship Id="rId9" Type="http://schemas.openxmlformats.org/officeDocument/2006/relationships/hyperlink" Target="https://zh.wikipedia.org/wiki/%E7%AD%89%E9%9B%A2%E5%AD%90%E9%A1%AF%E7%A4%BA%E5%B1%8F" TargetMode="External"/><Relationship Id="rId14" Type="http://schemas.openxmlformats.org/officeDocument/2006/relationships/hyperlink" Target="https://en.wikipedia.org/wiki/OL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zh.wikipedia.org/zh-tw/%E9%98%B4%E6%9E%81%E5%B0%84%E7%BA%BF%E7%AE%A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Spontaneous_emiss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868" b="6887"/>
          <a:stretch/>
        </p:blipFill>
        <p:spPr>
          <a:xfrm>
            <a:off x="-10633" y="-13736"/>
            <a:ext cx="12227442" cy="6935531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981309" y="1012656"/>
            <a:ext cx="5229242" cy="2583662"/>
            <a:chOff x="2981325" y="1147378"/>
            <a:chExt cx="5905500" cy="3015047"/>
          </a:xfrm>
        </p:grpSpPr>
        <p:sp>
          <p:nvSpPr>
            <p:cNvPr id="4" name="矩形 3"/>
            <p:cNvSpPr/>
            <p:nvPr/>
          </p:nvSpPr>
          <p:spPr>
            <a:xfrm>
              <a:off x="2981325" y="1147378"/>
              <a:ext cx="5905500" cy="301504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tx1">
                    <a:lumMod val="65000"/>
                    <a:lumOff val="3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6000000" scaled="0"/>
            </a:gradFill>
            <a:ln w="28575">
              <a:solidFill>
                <a:srgbClr val="7161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67050" y="1219199"/>
              <a:ext cx="5753100" cy="28479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D1D1D1"/>
                </a:gs>
                <a:gs pos="83000">
                  <a:schemeClr val="bg1">
                    <a:lumMod val="85000"/>
                  </a:schemeClr>
                </a:gs>
                <a:gs pos="100000">
                  <a:srgbClr val="F5F5F5"/>
                </a:gs>
              </a:gsLst>
              <a:lin ang="6000000" scaled="0"/>
            </a:gra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537131" y="1900035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716153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電視演化史中的量子力學</a:t>
            </a:r>
          </a:p>
          <a:p>
            <a:endParaRPr lang="zh-TW" altLang="en-US" sz="2800" dirty="0">
              <a:solidFill>
                <a:srgbClr val="716153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52" y="6508813"/>
            <a:ext cx="338554" cy="33855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66" y="3454029"/>
            <a:ext cx="2173670" cy="252855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9361801" y="6519446"/>
            <a:ext cx="2761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QOA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量子開放學院 版權所有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36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  <a:solidFill>
            <a:srgbClr val="CA4E1F"/>
          </a:solidFill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7970" y="974"/>
              <a:ext cx="146706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OLED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88238" y="2142504"/>
              <a:ext cx="163859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OLED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顯示器</a:t>
              </a: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44477"/>
            <a:ext cx="1576800" cy="1441903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53364" y="3320522"/>
            <a:ext cx="2408548" cy="3054878"/>
            <a:chOff x="253364" y="3320522"/>
            <a:chExt cx="2408548" cy="305487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" y="3320522"/>
              <a:ext cx="2408547" cy="240854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53364" y="5729069"/>
              <a:ext cx="2408547" cy="64633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53364" y="5729069"/>
              <a:ext cx="24085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一種 </a:t>
              </a:r>
              <a:r>
                <a:rPr lang="en-US" altLang="zh-TW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OLED </a:t>
              </a:r>
              <a:r>
                <a:rPr lang="zh-TW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發光材料的分子結構，顯示其中的電子共軛系統。圖片出處：量子開放學院</a:t>
              </a:r>
              <a:endParaRPr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789547" y="187520"/>
            <a:ext cx="9124637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是電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致發光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(electroluminescent)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的過程，大致分成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個步驟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先，透過外加電壓，陰陽極上的電荷，會從電極端分別流入電子傳輸層與電洞傳輸層，隨後傳輸層上的電荷，會被轉移到中間的有機發光材料，並在有機發光材料上形成激子 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(exciton)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，最後激子會釋放它的能量並放出我們看到的光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然而，有機分子的放光大多落在紫外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光範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圍。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電視中的有機發光材料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，能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夠發出人眼可見的可見光，是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因採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用的發光分子中有許多的電子共軛結構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些共軛結構存有電子共振的性質，當有機分子中共軛結構越長，電子可以自由移動的範圍就越長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藉由量子力學中簡單的盒中粒子模型，我們知道電子可以自由移動的範圍越長，激發態與基態之間的能量差就越小，便可以放出波長比紫外光長的可見光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的有機材料都需要有共軛結構，讓其放出的光是在可見光範圍，而化學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家透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過控制這些分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子結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構，設計出可以在不同顏色放光的有機發光材料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4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  <a:solidFill>
            <a:srgbClr val="CA4E1F"/>
          </a:solidFill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A26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7970" y="97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QLED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43104" y="214250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量子點電視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758526" y="343876"/>
            <a:ext cx="9195349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目前市面上的量子點電視又稱量子點顯示器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(QLED)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，本質上是一種背光模組經過改良的液晶顯示器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(LCD)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量子點優異的光學性質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較於傳統的液晶顯示器有更好的色彩表現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子點是顆粒半徑為奈米等級的半導體材料結晶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量子侷限效應，半徑越大的量子點中的電子能階差越小，因此不同大小與形狀的量子點對應到的電子態能階差不同，各自能夠吸收與發射特定波長的光。若將量子點製作成量子點薄層，並將該層置入於液晶顯示器之背光模組，即可以用於顯示設備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3875" y="4241299"/>
            <a:ext cx="114859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量子點顯示器成色的原理，基本與液晶顯示器相同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例如：在模組中放置紅色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與綠色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(G)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的量子點薄膜，並配合背面的藍色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照明，便可以組成特定的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RGB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顏色。</a:t>
            </a:r>
          </a:p>
          <a:p>
            <a:pPr marL="342900" indent="-342900" algn="just">
              <a:lnSpc>
                <a:spcPts val="28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液晶顯示器藉由白光產生特定色光，造成背光的浪費，而量子點藉著充分利用量子侷限效應，讓發出的光有很窄的顏色範圍，達到非常鮮明的影像，除了降低背光亮度的浪費，同時也提升顏色的飽和度，讓色彩更加純淨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07956"/>
            <a:ext cx="1576800" cy="144190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  <a:solidFill>
            <a:srgbClr val="CA4E1F"/>
          </a:solidFill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A26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7970" y="97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QLED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43104" y="214250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量子點電視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758526" y="343876"/>
            <a:ext cx="9195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如今消費者考慮購買高階的新電視時，主要會在量子點顯示器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(QLED)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與有機發光二極體顯示器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(OLED)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兩者中做選擇。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這兩種顯示器的運作原理不同，量子點顯示器除了價格相對便宜外，通常也擁有比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較高的色彩精準度以及更長的壽命，然而因為還是使用背光技術，當需要展示全黑的畫面時，量子點顯示器有較差的表現。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07956"/>
            <a:ext cx="1576800" cy="14419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14739"/>
            <a:ext cx="7188200" cy="2755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1000" y="6070639"/>
            <a:ext cx="7188200" cy="304761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93421" y="6070639"/>
            <a:ext cx="369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量子點增強背光模組示意圖。圖片出處：</a:t>
            </a: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avantama</a:t>
            </a:r>
            <a:endParaRPr lang="zh-TW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20025" y="2960255"/>
            <a:ext cx="41338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目前已有公司投入開發直接利用量子點的電致發光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(electroluminescent)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來製作顯示器，有機會消除目前量子點顯示器的缺點。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5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40118"/>
            <a:ext cx="10058400" cy="486103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1542" y="6194264"/>
            <a:ext cx="39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/>
              </a:rPr>
              <a:t>https://qt.ntu.edu.tw/epaper/tv/tv.html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44481" y="32844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教學資源：翻閱一部電視演化史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44755" y="58942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示製作互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動網頁</a:t>
            </a:r>
          </a:p>
        </p:txBody>
      </p:sp>
    </p:spTree>
    <p:extLst>
      <p:ext uri="{BB962C8B-B14F-4D97-AF65-F5344CB8AC3E}">
        <p14:creationId xmlns:p14="http://schemas.microsoft.com/office/powerpoint/2010/main" val="295061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14325" y="2286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源泉圓體 B" panose="020B0800000000000000" pitchFamily="34" charset="-120"/>
                <a:ea typeface="源泉圓體 B" panose="020B0800000000000000" pitchFamily="34" charset="-120"/>
              </a:rPr>
              <a:t>資料來源</a:t>
            </a:r>
            <a:endParaRPr lang="zh-TW" altLang="en-US" sz="2400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59657" y="856655"/>
            <a:ext cx="58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CRT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9657" y="1271993"/>
            <a:ext cx="5717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維基百科：陰極射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維基百科：陰極射線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維基百科：陰極射線發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泛科學：用過手刀劈電視嗎？淺談「始祖螢幕」的誕生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--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如何從笨重的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CRT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進化到超薄液晶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股感：陰極射線管顯示器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(CRT)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的構造與原理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電腦王：為什麼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年前被淘汰的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CRT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螢幕，變成了復古遊戲「神器」？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9657" y="3976165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PDP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59657" y="4391503"/>
            <a:ext cx="3791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hlinkClick r:id="rId9"/>
              </a:rPr>
              <a:t>維基百科：等離子顯示器</a:t>
            </a:r>
            <a:endParaRPr lang="zh-TW" altLang="en-US" dirty="0"/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hlinkClick r:id="rId10"/>
              </a:rPr>
              <a:t>維基百科：</a:t>
            </a:r>
            <a:r>
              <a:rPr lang="en-US" altLang="zh-TW" dirty="0">
                <a:hlinkClick r:id="rId10"/>
              </a:rPr>
              <a:t>Plasma (physics)</a:t>
            </a:r>
            <a:endParaRPr lang="en-US" altLang="zh-TW" dirty="0"/>
          </a:p>
          <a:p>
            <a:pPr marL="342900" indent="-342900" latinLnBrk="1">
              <a:buFont typeface="+mj-lt"/>
              <a:buAutoNum type="arabicPeriod"/>
            </a:pPr>
            <a:r>
              <a:rPr lang="zh-TW" altLang="en-US" dirty="0">
                <a:hlinkClick r:id="rId11"/>
              </a:rPr>
              <a:t>維基百科：</a:t>
            </a:r>
            <a:r>
              <a:rPr lang="en-US" altLang="zh-TW" dirty="0">
                <a:hlinkClick r:id="rId11"/>
              </a:rPr>
              <a:t>Spontaneous emission</a:t>
            </a:r>
            <a:endParaRPr lang="en-US" altLang="zh-TW" dirty="0"/>
          </a:p>
          <a:p>
            <a:pPr marL="342900" indent="-342900" latinLnBrk="1">
              <a:buFont typeface="+mj-lt"/>
              <a:buAutoNum type="arabicPeriod"/>
            </a:pPr>
            <a:r>
              <a:rPr lang="en-US" altLang="zh-TW" dirty="0">
                <a:hlinkClick r:id="rId12"/>
              </a:rPr>
              <a:t>Vacuum State</a:t>
            </a:r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41356" y="923690"/>
            <a:ext cx="582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LCD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41356" y="1339028"/>
            <a:ext cx="5669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1">
              <a:buFont typeface="+mj-lt"/>
              <a:buAutoNum type="arabicPeriod"/>
            </a:pPr>
            <a:r>
              <a:rPr lang="en-US" altLang="zh-TW" dirty="0">
                <a:hlinkClick r:id="rId13"/>
              </a:rPr>
              <a:t>Quantum Principles Illuminated with Polarized Light</a:t>
            </a:r>
            <a:endParaRPr lang="en-US" altLang="zh-TW" dirty="0"/>
          </a:p>
          <a:p>
            <a:pPr marL="342900" indent="-342900" latinLnBrk="1">
              <a:buFont typeface="+mj-lt"/>
              <a:buAutoNum type="arabicPeriod"/>
            </a:pPr>
            <a:r>
              <a:rPr lang="en-US" altLang="zh-TW" dirty="0"/>
              <a:t>H. Kawamoto, "The history of liquid-crystal display and its industry," </a:t>
            </a:r>
            <a:r>
              <a:rPr lang="en-US" altLang="zh-TW" i="1" dirty="0"/>
              <a:t>2012 Third IEEE HISTory of ELectro-technology CONference (HISTELCON),</a:t>
            </a:r>
            <a:r>
              <a:rPr lang="en-US" altLang="zh-TW" dirty="0"/>
              <a:t> Pavia, Italy, 2012, pp. 1-6, doi: 10.1109/HISTELCON.2012.6487587.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341356" y="307477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OLED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1356" y="349011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latinLnBrk="1">
              <a:buFont typeface="+mj-lt"/>
              <a:buAutoNum type="arabicPeriod"/>
            </a:pPr>
            <a:r>
              <a:rPr lang="en-US" altLang="zh-TW" dirty="0">
                <a:hlinkClick r:id="rId14"/>
              </a:rPr>
              <a:t>Wikipedia</a:t>
            </a:r>
            <a:r>
              <a:rPr lang="zh-TW" altLang="en-US" dirty="0">
                <a:hlinkClick r:id="rId14"/>
              </a:rPr>
              <a:t>：</a:t>
            </a:r>
            <a:r>
              <a:rPr lang="en-US" altLang="zh-TW" dirty="0">
                <a:hlinkClick r:id="rId14"/>
              </a:rPr>
              <a:t>OLED</a:t>
            </a:r>
            <a:endParaRPr lang="en-US" altLang="zh-TW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41356" y="4376275"/>
            <a:ext cx="113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QLED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41356" y="4791613"/>
            <a:ext cx="558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1">
              <a:buFont typeface="+mj-lt"/>
              <a:buAutoNum type="arabicPeriod"/>
            </a:pPr>
            <a:r>
              <a:rPr lang="en-US" altLang="zh-TW" dirty="0">
                <a:hlinkClick r:id="rId15"/>
              </a:rPr>
              <a:t>What is a Quantum Dot TV?</a:t>
            </a:r>
            <a:endParaRPr lang="en-US" altLang="zh-TW" dirty="0"/>
          </a:p>
          <a:p>
            <a:pPr marL="342900" indent="-342900" latinLnBrk="1">
              <a:buFont typeface="+mj-lt"/>
              <a:buAutoNum type="arabicPeriod"/>
            </a:pPr>
            <a:r>
              <a:rPr lang="en-US" altLang="zh-TW" dirty="0">
                <a:hlinkClick r:id="rId16"/>
              </a:rPr>
              <a:t>OLED</a:t>
            </a:r>
            <a:r>
              <a:rPr lang="zh-TW" altLang="en-US" dirty="0">
                <a:hlinkClick r:id="rId16"/>
              </a:rPr>
              <a:t>、</a:t>
            </a:r>
            <a:r>
              <a:rPr lang="en-US" altLang="zh-TW" dirty="0">
                <a:hlinkClick r:id="rId16"/>
              </a:rPr>
              <a:t>QLED </a:t>
            </a:r>
            <a:r>
              <a:rPr lang="zh-TW" altLang="en-US" dirty="0">
                <a:hlinkClick r:id="rId16"/>
              </a:rPr>
              <a:t>是什麼？又有甚麼差異呢？解說懶人包 </a:t>
            </a:r>
            <a:r>
              <a:rPr lang="en-US" altLang="zh-TW" dirty="0">
                <a:hlinkClick r:id="rId16"/>
              </a:rPr>
              <a:t>- 3c </a:t>
            </a:r>
            <a:r>
              <a:rPr lang="zh-TW" altLang="en-US" dirty="0">
                <a:hlinkClick r:id="rId16"/>
              </a:rPr>
              <a:t>未來室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5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剪去單一角落矩形 20"/>
          <p:cNvSpPr/>
          <p:nvPr/>
        </p:nvSpPr>
        <p:spPr>
          <a:xfrm flipH="1">
            <a:off x="323774" y="2983896"/>
            <a:ext cx="397503" cy="322188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78662" y="3710234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儀器名稱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65293" y="4968629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量子應用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702569" y="462209"/>
            <a:ext cx="2188233" cy="5734050"/>
            <a:chOff x="702569" y="185984"/>
            <a:chExt cx="2188233" cy="5734050"/>
          </a:xfrm>
        </p:grpSpPr>
        <p:sp>
          <p:nvSpPr>
            <p:cNvPr id="22" name="矩形 21"/>
            <p:cNvSpPr/>
            <p:nvPr/>
          </p:nvSpPr>
          <p:spPr>
            <a:xfrm>
              <a:off x="711752" y="185984"/>
              <a:ext cx="2160000" cy="573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02569" y="519359"/>
              <a:ext cx="2160000" cy="2188312"/>
            </a:xfrm>
            <a:prstGeom prst="rect">
              <a:avLst/>
            </a:prstGeom>
            <a:solidFill>
              <a:srgbClr val="F97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78" y="1146501"/>
              <a:ext cx="1575420" cy="1440641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226734" y="519359"/>
              <a:ext cx="1125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CRT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59377" y="2846014"/>
              <a:ext cx="206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📺 映</a:t>
              </a:r>
              <a:r>
                <a:rPr lang="zh-TW" altLang="en-US" sz="2000" dirty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像管電</a:t>
              </a:r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視</a:t>
              </a:r>
              <a:endParaRPr lang="en-US" altLang="zh-TW" sz="2000" dirty="0" smtClean="0"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740327" y="4468722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759377" y="3338759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759377" y="3757174"/>
              <a:ext cx="206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陰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極射線管顯示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器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59377" y="4907848"/>
              <a:ext cx="2060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荷量子化 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Charge quantization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016642" y="462209"/>
            <a:ext cx="2160000" cy="5734050"/>
            <a:chOff x="3016642" y="185984"/>
            <a:chExt cx="2160000" cy="5734050"/>
          </a:xfrm>
        </p:grpSpPr>
        <p:sp>
          <p:nvSpPr>
            <p:cNvPr id="27" name="矩形 26"/>
            <p:cNvSpPr/>
            <p:nvPr/>
          </p:nvSpPr>
          <p:spPr>
            <a:xfrm>
              <a:off x="3016642" y="185984"/>
              <a:ext cx="2160000" cy="573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064267" y="2829080"/>
              <a:ext cx="206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📺 電漿電視</a:t>
              </a:r>
              <a:endParaRPr lang="en-US" altLang="zh-TW" sz="2000" dirty="0" smtClean="0"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16642" y="519359"/>
              <a:ext cx="2160000" cy="2188312"/>
            </a:xfrm>
            <a:prstGeom prst="rect">
              <a:avLst/>
            </a:prstGeom>
            <a:solidFill>
              <a:srgbClr val="649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9" y="1146501"/>
              <a:ext cx="1576800" cy="1441903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3549253" y="519359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PDP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3026167" y="4468722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3045217" y="3338759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3064267" y="3757174"/>
              <a:ext cx="206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等離子顯示器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3064267" y="4784737"/>
              <a:ext cx="2060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自發輻射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Spontaneous emission</a:t>
              </a: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5289535" y="471735"/>
            <a:ext cx="2179050" cy="5734050"/>
            <a:chOff x="5289535" y="195510"/>
            <a:chExt cx="2179050" cy="5734050"/>
          </a:xfrm>
        </p:grpSpPr>
        <p:sp>
          <p:nvSpPr>
            <p:cNvPr id="29" name="矩形 28"/>
            <p:cNvSpPr/>
            <p:nvPr/>
          </p:nvSpPr>
          <p:spPr>
            <a:xfrm>
              <a:off x="5301479" y="195510"/>
              <a:ext cx="2160000" cy="573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331605" y="2838606"/>
              <a:ext cx="206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📺 液晶電視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08585" y="509834"/>
              <a:ext cx="2160000" cy="2188312"/>
            </a:xfrm>
            <a:prstGeom prst="rect">
              <a:avLst/>
            </a:prstGeom>
            <a:solidFill>
              <a:srgbClr val="6A8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185" y="1146501"/>
              <a:ext cx="1576800" cy="1441903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5881851" y="519359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LCD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5289535" y="4468722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308585" y="3338759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5331605" y="3757174"/>
              <a:ext cx="206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液晶顯示器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331605" y="4800126"/>
              <a:ext cx="20600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光偏振態的疊加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Superposition of polarized lights</a:t>
              </a: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7577273" y="462209"/>
            <a:ext cx="2169044" cy="5734050"/>
            <a:chOff x="7577273" y="185984"/>
            <a:chExt cx="2169044" cy="5734050"/>
          </a:xfrm>
        </p:grpSpPr>
        <p:sp>
          <p:nvSpPr>
            <p:cNvPr id="31" name="矩形 30"/>
            <p:cNvSpPr/>
            <p:nvPr/>
          </p:nvSpPr>
          <p:spPr>
            <a:xfrm>
              <a:off x="7577273" y="185984"/>
              <a:ext cx="2160000" cy="573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596323" y="2829080"/>
              <a:ext cx="206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📺  </a:t>
              </a:r>
              <a:r>
                <a:rPr lang="en-US" altLang="zh-TW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OLED</a:t>
              </a:r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顯示器</a:t>
              </a:r>
              <a:endParaRPr lang="en-US" altLang="zh-TW" sz="2000" dirty="0" smtClean="0"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6317" y="509834"/>
              <a:ext cx="2160000" cy="2188312"/>
            </a:xfrm>
            <a:prstGeom prst="rect">
              <a:avLst/>
            </a:prstGeom>
            <a:solidFill>
              <a:srgbClr val="CA4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740" y="1146501"/>
              <a:ext cx="1576800" cy="1441903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7985403" y="519359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OLED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42" name="直線接點 41"/>
            <p:cNvCxnSpPr/>
            <p:nvPr/>
          </p:nvCxnSpPr>
          <p:spPr>
            <a:xfrm>
              <a:off x="7577273" y="4468722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7596323" y="3338759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7596323" y="3757174"/>
              <a:ext cx="206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有機發光二極體</a:t>
              </a:r>
              <a:endPara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7596323" y="4661626"/>
              <a:ext cx="20600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分子電致發光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Electroluminescent</a:t>
              </a:r>
              <a:b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電子共振 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Electronic resonance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9864049" y="462209"/>
            <a:ext cx="2160000" cy="5734050"/>
            <a:chOff x="9864049" y="185984"/>
            <a:chExt cx="2160000" cy="5734050"/>
          </a:xfrm>
        </p:grpSpPr>
        <p:sp>
          <p:nvSpPr>
            <p:cNvPr id="33" name="矩形 32"/>
            <p:cNvSpPr/>
            <p:nvPr/>
          </p:nvSpPr>
          <p:spPr>
            <a:xfrm>
              <a:off x="9864049" y="185984"/>
              <a:ext cx="2160000" cy="573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9883099" y="2820613"/>
              <a:ext cx="206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源泉圓體 B" panose="020B0800000000000000" pitchFamily="34" charset="-120"/>
                  <a:ea typeface="源泉圓體 B" panose="020B0800000000000000" pitchFamily="34" charset="-120"/>
                </a:rPr>
                <a:t>📺 量子點電視</a:t>
              </a:r>
              <a:endParaRPr lang="en-US" altLang="zh-TW" sz="2000" dirty="0" smtClean="0"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864049" y="509834"/>
              <a:ext cx="2160000" cy="2188312"/>
            </a:xfrm>
            <a:prstGeom prst="rect">
              <a:avLst/>
            </a:prstGeom>
            <a:solidFill>
              <a:srgbClr val="A26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940" y="1146501"/>
              <a:ext cx="1576800" cy="1441903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10244806" y="519359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Q</a:t>
              </a:r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9873574" y="4468722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9892624" y="3338759"/>
              <a:ext cx="213142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9883099" y="3618675"/>
              <a:ext cx="2060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量子點增強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背光模組</a:t>
              </a:r>
              <a:endPara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9883099" y="4800126"/>
              <a:ext cx="20600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子侷限效應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Quantum </a:t>
              </a:r>
              <a:r>
                <a:rPr lang="en-US" altLang="zh-TW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Confinement </a:t>
              </a:r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Effect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6" name="文字方塊 55"/>
          <p:cNvSpPr txBox="1"/>
          <p:nvPr/>
        </p:nvSpPr>
        <p:spPr>
          <a:xfrm>
            <a:off x="1562100" y="6060543"/>
            <a:ext cx="9277350" cy="408623"/>
          </a:xfrm>
          <a:prstGeom prst="roundRect">
            <a:avLst/>
          </a:prstGeom>
          <a:solidFill>
            <a:srgbClr val="917C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量子原理：皆應用了量子化能階的原理才能夠發出不同顏色的光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58" name="文字方塊 57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5" name="投影片編號版面配置區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3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邊形 1"/>
          <p:cNvSpPr/>
          <p:nvPr/>
        </p:nvSpPr>
        <p:spPr>
          <a:xfrm>
            <a:off x="2658534" y="335409"/>
            <a:ext cx="3208866" cy="511257"/>
          </a:xfrm>
          <a:prstGeom prst="homePlate">
            <a:avLst/>
          </a:prstGeom>
          <a:solidFill>
            <a:srgbClr val="F97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6" name="剪去單一角落矩形 5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F97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90" y="627142"/>
              <a:ext cx="1575420" cy="1440641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9816" y="0"/>
              <a:ext cx="1125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CRT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38936" y="2191546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映像管電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視</a:t>
              </a:r>
              <a:endParaRPr lang="zh-TW" altLang="en-US" sz="2000" b="1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758526" y="343876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1890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587646" y="1249713"/>
            <a:ext cx="9195349" cy="398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國物理學家卡爾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費迪南德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布勞恩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(Karl Ferdinand Braun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設計布朗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171450" algn="just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克魯克斯爵士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(Sir William Crookes) 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1874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年發明的克魯克斯管為基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礎。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171450" algn="just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過在螢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幕塗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上螢光材質，使電子束撞擊螢光粉而產生陰極發光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(cathodoluminescence)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，並加長玻璃管長度、加大玻璃管截面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，使得人類可以更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加自由地控制電子束飛行方向，進而產生期待的圖像。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5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5757333" y="4000191"/>
            <a:ext cx="616193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幕上的螢光塗層多為含銀的硫化鋅。當高能電子束打到螢光塗層時，會發生非彈性散射並產生二次電子，將含銀硫化鋅的價帶電子激發至傳導帶，接著被激發的電子與價帶的電洞結合並釋放光子，形成我們眼睛看到的影像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15" name="剪去單一角落矩形 14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F97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90" y="627142"/>
              <a:ext cx="1575420" cy="1440641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509816" y="0"/>
              <a:ext cx="1125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CRT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38936" y="2191546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映像管電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視</a:t>
              </a:r>
              <a:endParaRPr lang="zh-TW" altLang="en-US" sz="2000" b="1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696820" y="343876"/>
            <a:ext cx="92224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傳統電視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鎢絲放入玻璃管陰極處，並在鎢絲處通以數千伏特的電壓，使鎢金屬因高溫發生放出電子束的熱游離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(thermal emission)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1" indent="-257175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個現象，跟愛因斯坦提出的光電效應的光游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離結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果類似，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但機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制有所不同。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璃管需要保持真空狀態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免鎢絲受氧化而失去功能，當電子進入玻璃管後，便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由電磁鐵控制電子束的移動軌跡，讓電子撞擊螢幕上不同位置。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01155" y="3720346"/>
            <a:ext cx="3505200" cy="3254415"/>
            <a:chOff x="1059756" y="3720346"/>
            <a:chExt cx="3505200" cy="3254415"/>
          </a:xfrm>
        </p:grpSpPr>
        <p:grpSp>
          <p:nvGrpSpPr>
            <p:cNvPr id="5" name="群組 4"/>
            <p:cNvGrpSpPr/>
            <p:nvPr/>
          </p:nvGrpSpPr>
          <p:grpSpPr>
            <a:xfrm>
              <a:off x="1059756" y="3720346"/>
              <a:ext cx="3505200" cy="3065634"/>
              <a:chOff x="8134350" y="3506616"/>
              <a:chExt cx="3505200" cy="306563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134350" y="6301261"/>
                <a:ext cx="3505200" cy="2709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3875" y="3506616"/>
                <a:ext cx="3495675" cy="2794645"/>
              </a:xfrm>
              <a:prstGeom prst="rect">
                <a:avLst/>
              </a:prstGeom>
            </p:spPr>
          </p:pic>
        </p:grpSp>
        <p:sp>
          <p:nvSpPr>
            <p:cNvPr id="3" name="文字方塊 2"/>
            <p:cNvSpPr txBox="1"/>
            <p:nvPr/>
          </p:nvSpPr>
          <p:spPr>
            <a:xfrm>
              <a:off x="1565861" y="6513096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圖片出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處：維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基百科：陰極射線管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8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649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09816" y="0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PDP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32872" y="21821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電漿電視</a:t>
              </a:r>
              <a:endParaRPr lang="zh-TW" altLang="en-US" sz="2000" b="1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0" y="970711"/>
            <a:ext cx="1576800" cy="14419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758526" y="880940"/>
            <a:ext cx="91953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因價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被應用在特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1000" y="3534507"/>
            <a:ext cx="11485905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電漿顯示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器利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用電漿來發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漿是物質的一種高能量狀態，有別於固體、液體、氣體的第四種物質狀態。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電漿和氣體一樣，形狀和體積不固定，會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依容器改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並是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由帶電粒子組成。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電漿顯示內部有很多格放電空間，裡面充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氦、氖、氙等等的惰性氣體，並在每個格子中存有對應的紅綠藍磷光質。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當通電時，這些氣體被高壓電游離，形成電漿態。因為電漿是高能態，在正常環境下不穩定。這些惰性氣體會放射紫外光回到基態，然後紫外光照到磷光質，即產生對應的顏色。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4" name="五邊形 13"/>
          <p:cNvSpPr/>
          <p:nvPr/>
        </p:nvSpPr>
        <p:spPr>
          <a:xfrm>
            <a:off x="2658535" y="335409"/>
            <a:ext cx="2548466" cy="511257"/>
          </a:xfrm>
          <a:prstGeom prst="homePlate">
            <a:avLst/>
          </a:prstGeom>
          <a:solidFill>
            <a:srgbClr val="649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758526" y="343876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1964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年出現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30323" y="1941969"/>
            <a:ext cx="91953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及於市售的大型電視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五邊形 16"/>
          <p:cNvSpPr/>
          <p:nvPr/>
        </p:nvSpPr>
        <p:spPr>
          <a:xfrm>
            <a:off x="2658535" y="1367373"/>
            <a:ext cx="2548466" cy="511257"/>
          </a:xfrm>
          <a:prstGeom prst="homePlate">
            <a:avLst/>
          </a:prstGeom>
          <a:solidFill>
            <a:srgbClr val="649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758526" y="1375840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30322" y="3036287"/>
            <a:ext cx="91953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成本高於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LCD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電視且對比度不及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出市場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五邊形 19"/>
          <p:cNvSpPr/>
          <p:nvPr/>
        </p:nvSpPr>
        <p:spPr>
          <a:xfrm>
            <a:off x="2658535" y="2464925"/>
            <a:ext cx="2548466" cy="511257"/>
          </a:xfrm>
          <a:prstGeom prst="homePlate">
            <a:avLst/>
          </a:prstGeom>
          <a:solidFill>
            <a:srgbClr val="649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758526" y="2473392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0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649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09816" y="0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PDP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32872" y="21821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電漿電視</a:t>
              </a:r>
              <a:endParaRPr lang="zh-TW" altLang="en-US" sz="2000" b="1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0" y="970711"/>
            <a:ext cx="1576800" cy="14419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625176" y="343876"/>
            <a:ext cx="9338224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電漿在正常環境下不穩定而放射光，是因為自發輻射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(spontaneous emission)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的現象所致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發輻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射：當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一個系統如原子，在高能階狀態自發性地掉至低能階狀態並放光，放出光的波長對應到高低能階之間的能量差，這是一個量子躍遷的過程，需要利用量子力學才能解釋。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3152814"/>
            <a:ext cx="6438900" cy="32194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981826" y="2988569"/>
            <a:ext cx="4897398" cy="30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用非相對論性的量子力學並無法解釋自發輻射的發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要利用在量子場論中提出的真空態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(vacuum state) 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存在，讓原子、分子激發態與真空態發生交互作用，才能說明自發輻射的現象。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99534" y="6372264"/>
            <a:ext cx="6438900" cy="461665"/>
            <a:chOff x="381000" y="6372264"/>
            <a:chExt cx="6438900" cy="461665"/>
          </a:xfrm>
        </p:grpSpPr>
        <p:sp>
          <p:nvSpPr>
            <p:cNvPr id="11" name="矩形 10"/>
            <p:cNvSpPr/>
            <p:nvPr/>
          </p:nvSpPr>
          <p:spPr>
            <a:xfrm>
              <a:off x="381000" y="6372264"/>
              <a:ext cx="6438900" cy="30476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919541" y="6372264"/>
              <a:ext cx="336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圖片出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處：維基百科：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Spontaneous emission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0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730323" y="913102"/>
            <a:ext cx="9195349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國企業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RCA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究員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Wolfgang Helfrich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利用液晶的有序結構，製作出類似於偏振片的效果。這種技術被廣泛的應用在現代液晶螢幕，又被後人稱為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TN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液晶。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 lvl="1" indent="-352425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晶是一種介於液體與固體之間的特殊狀態。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 lvl="1" indent="-352425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液晶分子在受到外加電場作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用時，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可以進行旋轉，像磁鐵一樣改變自己的方向，從而使整個液晶形成更有序的晶體結構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1000" y="4279065"/>
            <a:ext cx="11485905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在晶與電場的交互作用下，我們可以控制光線的偏振，再配合偏振片，若是讓光線偏振方向，與偏振片方向的夾角越接近九十度，則通過的光線越弱。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這個現象，其實隱含量子現象中疊加態的概念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光的偏振方向，可以看作是兩個垂液直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偏振方向的疊加。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16" name="剪去單一角落矩形 15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6A8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09816" y="0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LCD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32872" y="21821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液晶電視</a:t>
              </a:r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17343"/>
            <a:ext cx="1576800" cy="1441903"/>
          </a:xfrm>
          <a:prstGeom prst="rect">
            <a:avLst/>
          </a:prstGeom>
        </p:spPr>
      </p:pic>
      <p:sp>
        <p:nvSpPr>
          <p:cNvPr id="20" name="五邊形 19"/>
          <p:cNvSpPr/>
          <p:nvPr/>
        </p:nvSpPr>
        <p:spPr>
          <a:xfrm>
            <a:off x="2658535" y="335409"/>
            <a:ext cx="2963332" cy="511257"/>
          </a:xfrm>
          <a:prstGeom prst="homePlate">
            <a:avLst/>
          </a:prstGeom>
          <a:solidFill>
            <a:srgbClr val="6A8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758526" y="343876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 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1970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3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6A8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09816" y="0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LCD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32872" y="218210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液晶電視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758526" y="343876"/>
            <a:ext cx="91953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而言，一道垂直向的偏振光，是不能被轉換成水平向的偏振光的。但是它可以被看作是，斜向四十五度與負四十五度的兩個偏振方向的疊加，使一半的光線可以通過斜向的偏振片，而通過的光線偏振也將被旋轉為四十五度，又可以被看作是垂直與水平向的偏振疊加，使再一半的光線可以通過水平向的偏振片，這就是著名的三偏振片悖論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(Three-polarizer paradox)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1000" y="3132713"/>
            <a:ext cx="11572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相較之下，通過垂直偏振片的光，是不能直接穿透水平偏振片的。相較於相差九十度的偏振片，在中間插入夾角較小的偏振片，來緩慢改變光偏振角度的話，便可以減少光線的能量損耗。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17343"/>
            <a:ext cx="1576800" cy="14419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6" y="4372632"/>
            <a:ext cx="6448425" cy="198826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422875" y="4487704"/>
            <a:ext cx="4531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液晶螢幕，就是透過液晶分子來充當中間的偏振片，藉由液晶結構上緩慢的角度改變，進而達到在小範圍內控制光線的明暗與顏色。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6755" y="6366455"/>
            <a:ext cx="6448425" cy="304761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235297" y="6366455"/>
            <a:ext cx="336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偏振光強度控制示意圖。圖片出處：</a:t>
            </a: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LibreTexts</a:t>
            </a:r>
            <a:endParaRPr lang="zh-TW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2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CB5AB"/>
            </a:gs>
            <a:gs pos="50000">
              <a:schemeClr val="bg1">
                <a:alpha val="80000"/>
              </a:schemeClr>
            </a:gs>
            <a:gs pos="0">
              <a:srgbClr val="C9C0BB">
                <a:alpha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343876"/>
            <a:ext cx="2160000" cy="2695575"/>
            <a:chOff x="0" y="-1"/>
            <a:chExt cx="2160000" cy="2695575"/>
          </a:xfrm>
          <a:solidFill>
            <a:srgbClr val="CA4E1F"/>
          </a:solidFill>
        </p:grpSpPr>
        <p:sp>
          <p:nvSpPr>
            <p:cNvPr id="3" name="剪去單一角落矩形 2"/>
            <p:cNvSpPr/>
            <p:nvPr/>
          </p:nvSpPr>
          <p:spPr>
            <a:xfrm flipH="1">
              <a:off x="0" y="-1"/>
              <a:ext cx="2160000" cy="2695575"/>
            </a:xfrm>
            <a:prstGeom prst="snip1Rect">
              <a:avLst/>
            </a:prstGeom>
            <a:solidFill>
              <a:srgbClr val="CA4E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7970" y="974"/>
              <a:ext cx="146706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源泉圓體 B" panose="020B0800000000000000" pitchFamily="34" charset="-120"/>
                  <a:cs typeface="Arial" panose="020B0604020202020204" pitchFamily="34" charset="0"/>
                </a:rPr>
                <a:t>OLED</a:t>
              </a:r>
              <a:endPara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源泉圓體 B" panose="020B0800000000000000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88238" y="2142504"/>
              <a:ext cx="163859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OLED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顯示器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2658535" y="877263"/>
            <a:ext cx="91953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國南錫大學的安德烈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伯納諾斯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(André Bernanose)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在吖啶橙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(acridine orange)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材料通入高壓交流電，首次觀察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子材料的電致發光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(electroluminescent)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" y="1044477"/>
            <a:ext cx="1576800" cy="144190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9788403" y="6542849"/>
            <a:ext cx="2328884" cy="276999"/>
            <a:chOff x="9788403" y="6542849"/>
            <a:chExt cx="2328884" cy="27699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403" y="6558077"/>
              <a:ext cx="227492" cy="22749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9999976" y="6542849"/>
              <a:ext cx="2117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QOA</a:t>
              </a:r>
              <a:r>
                <a:rPr lang="zh-TW" altLang="zh-TW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量子開放學院 版權所有</a:t>
              </a:r>
              <a:endPara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EAB-6E5E-430B-9711-7282986D1D3E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5" name="五邊形 14"/>
          <p:cNvSpPr/>
          <p:nvPr/>
        </p:nvSpPr>
        <p:spPr>
          <a:xfrm>
            <a:off x="2658535" y="335409"/>
            <a:ext cx="2328332" cy="511257"/>
          </a:xfrm>
          <a:prstGeom prst="homePlate">
            <a:avLst/>
          </a:prstGeom>
          <a:solidFill>
            <a:srgbClr val="CA4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758526" y="343876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1950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658535" y="2835950"/>
            <a:ext cx="9195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約大學的馬丁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鲍勃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(Martin Pope)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成功用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400V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的直流電，使純蒽單晶和摻雜並四苯的蒽晶體發光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五邊形 17"/>
          <p:cNvSpPr/>
          <p:nvPr/>
        </p:nvSpPr>
        <p:spPr>
          <a:xfrm>
            <a:off x="2658535" y="2316979"/>
            <a:ext cx="2328332" cy="511257"/>
          </a:xfrm>
          <a:prstGeom prst="homePlate">
            <a:avLst/>
          </a:prstGeom>
          <a:solidFill>
            <a:srgbClr val="CA4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758526" y="2325446"/>
            <a:ext cx="276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1960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五邊形 19"/>
          <p:cNvSpPr/>
          <p:nvPr/>
        </p:nvSpPr>
        <p:spPr>
          <a:xfrm>
            <a:off x="2658535" y="3967883"/>
            <a:ext cx="2328332" cy="511257"/>
          </a:xfrm>
          <a:prstGeom prst="homePlate">
            <a:avLst/>
          </a:prstGeom>
          <a:solidFill>
            <a:srgbClr val="CA4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758526" y="3976350"/>
            <a:ext cx="2761741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1987 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658535" y="4494368"/>
            <a:ext cx="9195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達公司的化學家鄧青雲和史蒂夫・范・斯萊克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(Steven Van Slyke)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發明了實用的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。這個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OLED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採用雙層結構，具有獨立的電洞傳輸層和電子傳輸層，電子電洞的結合和發生放光的有機層。這個設計，使所需的工作電壓降低和放光效率提高。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4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3272</Words>
  <Application>Microsoft Office PowerPoint</Application>
  <PresentationFormat>寬螢幕</PresentationFormat>
  <Paragraphs>157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微軟正黑體</vt:lpstr>
      <vt:lpstr>新細明體</vt:lpstr>
      <vt:lpstr>源泉圓體 B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yuching 郁</dc:creator>
  <cp:lastModifiedBy>yuching 郁</cp:lastModifiedBy>
  <cp:revision>177</cp:revision>
  <dcterms:created xsi:type="dcterms:W3CDTF">2023-12-12T02:57:46Z</dcterms:created>
  <dcterms:modified xsi:type="dcterms:W3CDTF">2023-12-13T07:00:40Z</dcterms:modified>
</cp:coreProperties>
</file>